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7" d="100"/>
          <a:sy n="97" d="100"/>
        </p:scale>
        <p:origin x="-1012" y="-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5E9A2F1-353C-4744-A4AC-139E4B44CA7A}" type="datetimeFigureOut">
              <a:rPr lang="en-US" smtClean="0"/>
              <a:t>12/11/2016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78ABD0-1C4A-4687-ABC6-3BAD4FA87601}" type="slidenum">
              <a:rPr lang="en-US" smtClean="0"/>
              <a:t>‹#›</a:t>
            </a:fld>
            <a:endParaRPr lang="en-US"/>
          </a:p>
        </p:txBody>
      </p:sp>
    </p:spTree>
    <p:extLst>
      <p:ext uri="{BB962C8B-B14F-4D97-AF65-F5344CB8AC3E}">
        <p14:creationId xmlns:p14="http://schemas.microsoft.com/office/powerpoint/2010/main" val="4008705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E9A2F1-353C-4744-A4AC-139E4B44CA7A}" type="datetimeFigureOut">
              <a:rPr lang="en-US" smtClean="0"/>
              <a:t>12/11/2016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78ABD0-1C4A-4687-ABC6-3BAD4FA87601}" type="slidenum">
              <a:rPr lang="en-US" smtClean="0"/>
              <a:t>‹#›</a:t>
            </a:fld>
            <a:endParaRPr lang="en-US"/>
          </a:p>
        </p:txBody>
      </p:sp>
    </p:spTree>
    <p:extLst>
      <p:ext uri="{BB962C8B-B14F-4D97-AF65-F5344CB8AC3E}">
        <p14:creationId xmlns:p14="http://schemas.microsoft.com/office/powerpoint/2010/main" val="471751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E9A2F1-353C-4744-A4AC-139E4B44CA7A}" type="datetimeFigureOut">
              <a:rPr lang="en-US" smtClean="0"/>
              <a:t>12/11/2016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78ABD0-1C4A-4687-ABC6-3BAD4FA87601}" type="slidenum">
              <a:rPr lang="en-US" smtClean="0"/>
              <a:t>‹#›</a:t>
            </a:fld>
            <a:endParaRPr lang="en-US"/>
          </a:p>
        </p:txBody>
      </p:sp>
    </p:spTree>
    <p:extLst>
      <p:ext uri="{BB962C8B-B14F-4D97-AF65-F5344CB8AC3E}">
        <p14:creationId xmlns:p14="http://schemas.microsoft.com/office/powerpoint/2010/main" val="147769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E9A2F1-353C-4744-A4AC-139E4B44CA7A}" type="datetimeFigureOut">
              <a:rPr lang="en-US" smtClean="0"/>
              <a:t>12/11/2016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78ABD0-1C4A-4687-ABC6-3BAD4FA87601}" type="slidenum">
              <a:rPr lang="en-US" smtClean="0"/>
              <a:t>‹#›</a:t>
            </a:fld>
            <a:endParaRPr lang="en-US"/>
          </a:p>
        </p:txBody>
      </p:sp>
    </p:spTree>
    <p:extLst>
      <p:ext uri="{BB962C8B-B14F-4D97-AF65-F5344CB8AC3E}">
        <p14:creationId xmlns:p14="http://schemas.microsoft.com/office/powerpoint/2010/main" val="3063347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5E9A2F1-353C-4744-A4AC-139E4B44CA7A}" type="datetimeFigureOut">
              <a:rPr lang="en-US" smtClean="0"/>
              <a:t>12/11/2016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78ABD0-1C4A-4687-ABC6-3BAD4FA87601}" type="slidenum">
              <a:rPr lang="en-US" smtClean="0"/>
              <a:t>‹#›</a:t>
            </a:fld>
            <a:endParaRPr lang="en-US"/>
          </a:p>
        </p:txBody>
      </p:sp>
    </p:spTree>
    <p:extLst>
      <p:ext uri="{BB962C8B-B14F-4D97-AF65-F5344CB8AC3E}">
        <p14:creationId xmlns:p14="http://schemas.microsoft.com/office/powerpoint/2010/main" val="1771746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5E9A2F1-353C-4744-A4AC-139E4B44CA7A}" type="datetimeFigureOut">
              <a:rPr lang="en-US" smtClean="0"/>
              <a:t>12/11/2016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78ABD0-1C4A-4687-ABC6-3BAD4FA87601}" type="slidenum">
              <a:rPr lang="en-US" smtClean="0"/>
              <a:t>‹#›</a:t>
            </a:fld>
            <a:endParaRPr lang="en-US"/>
          </a:p>
        </p:txBody>
      </p:sp>
    </p:spTree>
    <p:extLst>
      <p:ext uri="{BB962C8B-B14F-4D97-AF65-F5344CB8AC3E}">
        <p14:creationId xmlns:p14="http://schemas.microsoft.com/office/powerpoint/2010/main" val="3998562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5E9A2F1-353C-4744-A4AC-139E4B44CA7A}" type="datetimeFigureOut">
              <a:rPr lang="en-US" smtClean="0"/>
              <a:t>12/11/2016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478ABD0-1C4A-4687-ABC6-3BAD4FA87601}" type="slidenum">
              <a:rPr lang="en-US" smtClean="0"/>
              <a:t>‹#›</a:t>
            </a:fld>
            <a:endParaRPr lang="en-US"/>
          </a:p>
        </p:txBody>
      </p:sp>
    </p:spTree>
    <p:extLst>
      <p:ext uri="{BB962C8B-B14F-4D97-AF65-F5344CB8AC3E}">
        <p14:creationId xmlns:p14="http://schemas.microsoft.com/office/powerpoint/2010/main" val="340461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5E9A2F1-353C-4744-A4AC-139E4B44CA7A}" type="datetimeFigureOut">
              <a:rPr lang="en-US" smtClean="0"/>
              <a:t>12/11/2016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478ABD0-1C4A-4687-ABC6-3BAD4FA87601}" type="slidenum">
              <a:rPr lang="en-US" smtClean="0"/>
              <a:t>‹#›</a:t>
            </a:fld>
            <a:endParaRPr lang="en-US"/>
          </a:p>
        </p:txBody>
      </p:sp>
    </p:spTree>
    <p:extLst>
      <p:ext uri="{BB962C8B-B14F-4D97-AF65-F5344CB8AC3E}">
        <p14:creationId xmlns:p14="http://schemas.microsoft.com/office/powerpoint/2010/main" val="2610276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E9A2F1-353C-4744-A4AC-139E4B44CA7A}" type="datetimeFigureOut">
              <a:rPr lang="en-US" smtClean="0"/>
              <a:t>12/11/2016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478ABD0-1C4A-4687-ABC6-3BAD4FA87601}" type="slidenum">
              <a:rPr lang="en-US" smtClean="0"/>
              <a:t>‹#›</a:t>
            </a:fld>
            <a:endParaRPr lang="en-US"/>
          </a:p>
        </p:txBody>
      </p:sp>
    </p:spTree>
    <p:extLst>
      <p:ext uri="{BB962C8B-B14F-4D97-AF65-F5344CB8AC3E}">
        <p14:creationId xmlns:p14="http://schemas.microsoft.com/office/powerpoint/2010/main" val="21597801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5E9A2F1-353C-4744-A4AC-139E4B44CA7A}" type="datetimeFigureOut">
              <a:rPr lang="en-US" smtClean="0"/>
              <a:t>12/11/2016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78ABD0-1C4A-4687-ABC6-3BAD4FA87601}" type="slidenum">
              <a:rPr lang="en-US" smtClean="0"/>
              <a:t>‹#›</a:t>
            </a:fld>
            <a:endParaRPr lang="en-US"/>
          </a:p>
        </p:txBody>
      </p:sp>
    </p:spTree>
    <p:extLst>
      <p:ext uri="{BB962C8B-B14F-4D97-AF65-F5344CB8AC3E}">
        <p14:creationId xmlns:p14="http://schemas.microsoft.com/office/powerpoint/2010/main" val="1100757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5E9A2F1-353C-4744-A4AC-139E4B44CA7A}" type="datetimeFigureOut">
              <a:rPr lang="en-US" smtClean="0"/>
              <a:t>12/11/2016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78ABD0-1C4A-4687-ABC6-3BAD4FA87601}" type="slidenum">
              <a:rPr lang="en-US" smtClean="0"/>
              <a:t>‹#›</a:t>
            </a:fld>
            <a:endParaRPr lang="en-US"/>
          </a:p>
        </p:txBody>
      </p:sp>
    </p:spTree>
    <p:extLst>
      <p:ext uri="{BB962C8B-B14F-4D97-AF65-F5344CB8AC3E}">
        <p14:creationId xmlns:p14="http://schemas.microsoft.com/office/powerpoint/2010/main" val="40248898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E9A2F1-353C-4744-A4AC-139E4B44CA7A}" type="datetimeFigureOut">
              <a:rPr lang="en-US" smtClean="0"/>
              <a:t>12/11/2016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78ABD0-1C4A-4687-ABC6-3BAD4FA87601}" type="slidenum">
              <a:rPr lang="en-US" smtClean="0"/>
              <a:t>‹#›</a:t>
            </a:fld>
            <a:endParaRPr lang="en-US"/>
          </a:p>
        </p:txBody>
      </p:sp>
    </p:spTree>
    <p:extLst>
      <p:ext uri="{BB962C8B-B14F-4D97-AF65-F5344CB8AC3E}">
        <p14:creationId xmlns:p14="http://schemas.microsoft.com/office/powerpoint/2010/main" val="14711243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ITEM WRITING</a:t>
            </a:r>
            <a:endParaRPr lang="en-US"/>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051605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2400"/>
            <a:ext cx="9144000" cy="6781800"/>
          </a:xfrm>
        </p:spPr>
        <p:txBody>
          <a:bodyPr>
            <a:normAutofit fontScale="92500" lnSpcReduction="20000"/>
          </a:bodyPr>
          <a:lstStyle/>
          <a:p>
            <a:pPr marL="0" indent="0">
              <a:buNone/>
            </a:pPr>
            <a:r>
              <a:rPr lang="en-US" smtClean="0"/>
              <a:t>• Each option should be as close in length to the others as is possible. </a:t>
            </a:r>
          </a:p>
          <a:p>
            <a:pPr marL="0" indent="0">
              <a:buNone/>
            </a:pPr>
            <a:r>
              <a:rPr lang="en-US" smtClean="0"/>
              <a:t>•To reduce the reading load, any information which is repeated in each option should be taken out of the options and placed in the stem. </a:t>
            </a:r>
          </a:p>
          <a:p>
            <a:pPr marL="0" indent="0">
              <a:buNone/>
            </a:pPr>
            <a:r>
              <a:rPr lang="en-US" smtClean="0"/>
              <a:t>• Options which cancel each other out, using words such as 'always' and 'never', should be avoided. </a:t>
            </a:r>
          </a:p>
          <a:p>
            <a:pPr marL="0" indent="0">
              <a:buNone/>
            </a:pPr>
            <a:r>
              <a:rPr lang="en-US" smtClean="0"/>
              <a:t>• Options should have an approximately equivalent grammatical structure and level of complexity to one another.  </a:t>
            </a:r>
          </a:p>
          <a:p>
            <a:pPr marL="0" indent="0">
              <a:buNone/>
            </a:pPr>
            <a:r>
              <a:rPr lang="en-US" smtClean="0"/>
              <a:t>• Negative forms should be avoided as much as possible, but if a negative word </a:t>
            </a:r>
            <a:r>
              <a:rPr lang="en-US" i="1" smtClean="0"/>
              <a:t> is </a:t>
            </a:r>
            <a:r>
              <a:rPr lang="en-US" smtClean="0"/>
              <a:t> included in the stem, it should be emphasized by putting it in bold print, and all the options should be positive.  </a:t>
            </a:r>
          </a:p>
          <a:p>
            <a:pPr marL="0" indent="0">
              <a:buNone/>
            </a:pPr>
            <a:r>
              <a:rPr lang="en-US" smtClean="0"/>
              <a:t>• Verbal clues which direct students to the correct option (‘word spotting’) should be avoided.</a:t>
            </a:r>
          </a:p>
          <a:p>
            <a:pPr marL="0" indent="0">
              <a:buNone/>
            </a:pPr>
            <a:endParaRPr lang="en-US"/>
          </a:p>
        </p:txBody>
      </p:sp>
    </p:spTree>
    <p:extLst>
      <p:ext uri="{BB962C8B-B14F-4D97-AF65-F5344CB8AC3E}">
        <p14:creationId xmlns:p14="http://schemas.microsoft.com/office/powerpoint/2010/main" val="2714885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76200"/>
            <a:ext cx="9067800" cy="6705600"/>
          </a:xfrm>
        </p:spPr>
        <p:txBody>
          <a:bodyPr>
            <a:noAutofit/>
          </a:bodyPr>
          <a:lstStyle/>
          <a:p>
            <a:r>
              <a:rPr lang="en-US" sz="2400" smtClean="0"/>
              <a:t>As </a:t>
            </a:r>
            <a:r>
              <a:rPr lang="en-US" sz="2400"/>
              <a:t>with other types of multiple choice items, only one of the options must be correct, and the options should form a coherent set. One way of choosing distractors is to administer the test to some students as an open cloze (where no options are provided) and use some of the wrong responses as distractors.    </a:t>
            </a:r>
          </a:p>
          <a:p>
            <a:r>
              <a:rPr lang="en-US" sz="2400" smtClean="0"/>
              <a:t>The </a:t>
            </a:r>
            <a:r>
              <a:rPr lang="en-US" sz="2400"/>
              <a:t>first gap should not be placed too near the beginning of the passage, or subsequent gaps so close to each other that it becomes difficult to see which structure is being used. A reasonable assumption is that there should generally be between seven and twelve words between gaps.  </a:t>
            </a:r>
          </a:p>
          <a:p>
            <a:r>
              <a:rPr lang="en-US" sz="2400" smtClean="0"/>
              <a:t>Deleting </a:t>
            </a:r>
            <a:r>
              <a:rPr lang="en-US" sz="2400"/>
              <a:t>the first word in a sentence should be done infrequently, and deleting negatives avoided. It is also not advisable to delete words (usually adjectives or adverbs) which leave an acceptable sentence when omitted.  </a:t>
            </a:r>
          </a:p>
          <a:p>
            <a:r>
              <a:rPr lang="en-US" sz="2400" smtClean="0"/>
              <a:t>Contractions</a:t>
            </a:r>
            <a:r>
              <a:rPr lang="en-US" sz="2400"/>
              <a:t>, hyphenated words and any other form which may confuse </a:t>
            </a:r>
            <a:r>
              <a:rPr lang="en-US" sz="2400" smtClean="0"/>
              <a:t>students </a:t>
            </a:r>
            <a:r>
              <a:rPr lang="en-US" sz="2400"/>
              <a:t>who have been directed to fill each gap with one word should not be deleted. </a:t>
            </a:r>
            <a:r>
              <a:rPr lang="en-US" sz="2400" smtClean="0"/>
              <a:t>`</a:t>
            </a:r>
            <a:endParaRPr lang="en-US" sz="2400"/>
          </a:p>
        </p:txBody>
      </p:sp>
      <p:sp>
        <p:nvSpPr>
          <p:cNvPr id="2" name="Title 1"/>
          <p:cNvSpPr>
            <a:spLocks noGrp="1"/>
          </p:cNvSpPr>
          <p:nvPr>
            <p:ph type="title"/>
          </p:nvPr>
        </p:nvSpPr>
        <p:spPr>
          <a:xfrm>
            <a:off x="457200" y="609600"/>
            <a:ext cx="8229600" cy="1858962"/>
          </a:xfrm>
        </p:spPr>
        <p:txBody>
          <a:bodyPr/>
          <a:lstStyle/>
          <a:p>
            <a:r>
              <a:rPr lang="en-US" smtClean="0"/>
              <a:t>GAP-FILLINGs</a:t>
            </a:r>
            <a:endParaRPr lang="en-US"/>
          </a:p>
        </p:txBody>
      </p:sp>
    </p:spTree>
    <p:extLst>
      <p:ext uri="{BB962C8B-B14F-4D97-AF65-F5344CB8AC3E}">
        <p14:creationId xmlns:p14="http://schemas.microsoft.com/office/powerpoint/2010/main" val="3864934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TASKS</a:t>
            </a:r>
            <a:endParaRPr lang="en-US"/>
          </a:p>
        </p:txBody>
      </p:sp>
      <p:sp>
        <p:nvSpPr>
          <p:cNvPr id="3" name="Content Placeholder 2"/>
          <p:cNvSpPr>
            <a:spLocks noGrp="1"/>
          </p:cNvSpPr>
          <p:nvPr>
            <p:ph idx="1"/>
          </p:nvPr>
        </p:nvSpPr>
        <p:spPr/>
        <p:txBody>
          <a:bodyPr/>
          <a:lstStyle/>
          <a:p>
            <a:r>
              <a:rPr lang="en-US" smtClean="0"/>
              <a:t>Identify the types of available test items</a:t>
            </a:r>
          </a:p>
          <a:p>
            <a:r>
              <a:rPr lang="en-US" smtClean="0"/>
              <a:t>Design 3 items per test type</a:t>
            </a:r>
          </a:p>
          <a:p>
            <a:r>
              <a:rPr lang="en-US" smtClean="0"/>
              <a:t>Present to everyone, explaining and demonstrating your items.</a:t>
            </a:r>
            <a:endParaRPr lang="en-US"/>
          </a:p>
        </p:txBody>
      </p:sp>
    </p:spTree>
    <p:extLst>
      <p:ext uri="{BB962C8B-B14F-4D97-AF65-F5344CB8AC3E}">
        <p14:creationId xmlns:p14="http://schemas.microsoft.com/office/powerpoint/2010/main" val="7269336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4"/>
          <p:cNvSpPr>
            <a:spLocks noGrp="1" noChangeArrowheads="1"/>
          </p:cNvSpPr>
          <p:nvPr>
            <p:ph type="title"/>
          </p:nvPr>
        </p:nvSpPr>
        <p:spPr>
          <a:xfrm>
            <a:off x="468313" y="0"/>
            <a:ext cx="7543800" cy="1295400"/>
          </a:xfrm>
        </p:spPr>
        <p:txBody>
          <a:bodyPr/>
          <a:lstStyle/>
          <a:p>
            <a:pPr eaLnBrk="1" hangingPunct="1"/>
            <a:r>
              <a:rPr lang="vi-VN" smtClean="0"/>
              <a:t>Test Items</a:t>
            </a:r>
          </a:p>
        </p:txBody>
      </p:sp>
      <p:sp>
        <p:nvSpPr>
          <p:cNvPr id="27650" name="Rectangle 3"/>
          <p:cNvSpPr>
            <a:spLocks noGrp="1" noChangeArrowheads="1"/>
          </p:cNvSpPr>
          <p:nvPr>
            <p:ph type="body" sz="half" idx="1"/>
          </p:nvPr>
        </p:nvSpPr>
        <p:spPr>
          <a:xfrm>
            <a:off x="457200" y="1600200"/>
            <a:ext cx="4114800" cy="4648200"/>
          </a:xfrm>
        </p:spPr>
        <p:txBody>
          <a:bodyPr/>
          <a:lstStyle/>
          <a:p>
            <a:pPr marL="571500" indent="-571500" eaLnBrk="1" hangingPunct="1">
              <a:buClr>
                <a:schemeClr val="tx1"/>
              </a:buClr>
              <a:buFontTx/>
              <a:buAutoNum type="arabicPeriod"/>
            </a:pPr>
            <a:r>
              <a:rPr lang="vi-VN" sz="2600" smtClean="0">
                <a:ea typeface="Arial Unicode MS" pitchFamily="34" charset="-128"/>
                <a:cs typeface="Arial Unicode MS" pitchFamily="34" charset="-128"/>
              </a:rPr>
              <a:t>MCQs</a:t>
            </a:r>
          </a:p>
          <a:p>
            <a:pPr marL="571500" indent="-571500" eaLnBrk="1" hangingPunct="1">
              <a:buClr>
                <a:schemeClr val="tx1"/>
              </a:buClr>
              <a:buFontTx/>
              <a:buAutoNum type="arabicPeriod"/>
            </a:pPr>
            <a:r>
              <a:rPr lang="vi-VN" sz="2600" smtClean="0">
                <a:ea typeface="Arial Unicode MS" pitchFamily="34" charset="-128"/>
                <a:cs typeface="Arial Unicode MS" pitchFamily="34" charset="-128"/>
              </a:rPr>
              <a:t>Gap-filling</a:t>
            </a:r>
          </a:p>
          <a:p>
            <a:pPr marL="571500" indent="-571500" eaLnBrk="1" hangingPunct="1">
              <a:buClr>
                <a:schemeClr val="tx1"/>
              </a:buClr>
              <a:buFontTx/>
              <a:buAutoNum type="arabicPeriod"/>
            </a:pPr>
            <a:r>
              <a:rPr lang="vi-VN" sz="2600" smtClean="0">
                <a:ea typeface="Arial Unicode MS" pitchFamily="34" charset="-128"/>
                <a:cs typeface="Arial Unicode MS" pitchFamily="34" charset="-128"/>
              </a:rPr>
              <a:t>Reordering</a:t>
            </a:r>
          </a:p>
          <a:p>
            <a:pPr marL="915988" lvl="1" indent="-571500" eaLnBrk="1" hangingPunct="1">
              <a:buClr>
                <a:schemeClr val="tx1"/>
              </a:buClr>
              <a:buFont typeface="+mj-lt"/>
              <a:buAutoNum type="romanUcPeriod"/>
            </a:pPr>
            <a:r>
              <a:rPr lang="vi-VN" sz="2600" smtClean="0">
                <a:ea typeface="Arial Unicode MS" pitchFamily="34" charset="-128"/>
                <a:cs typeface="Arial Unicode MS" pitchFamily="34" charset="-128"/>
              </a:rPr>
              <a:t>Word level</a:t>
            </a:r>
          </a:p>
          <a:p>
            <a:pPr marL="915988" lvl="1" indent="-571500" eaLnBrk="1" hangingPunct="1">
              <a:buClr>
                <a:schemeClr val="tx1"/>
              </a:buClr>
              <a:buFont typeface="+mj-lt"/>
              <a:buAutoNum type="romanUcPeriod"/>
            </a:pPr>
            <a:r>
              <a:rPr lang="vi-VN" sz="2600" smtClean="0">
                <a:ea typeface="Arial Unicode MS" pitchFamily="34" charset="-128"/>
                <a:cs typeface="Arial Unicode MS" pitchFamily="34" charset="-128"/>
              </a:rPr>
              <a:t>Sentence level</a:t>
            </a:r>
          </a:p>
          <a:p>
            <a:pPr marL="915988" lvl="1" indent="-571500" eaLnBrk="1" hangingPunct="1">
              <a:buClr>
                <a:schemeClr val="tx1"/>
              </a:buClr>
              <a:buFont typeface="+mj-lt"/>
              <a:buAutoNum type="romanUcPeriod"/>
            </a:pPr>
            <a:r>
              <a:rPr lang="vi-VN" sz="2600" smtClean="0">
                <a:ea typeface="Arial Unicode MS" pitchFamily="34" charset="-128"/>
                <a:cs typeface="Arial Unicode MS" pitchFamily="34" charset="-128"/>
              </a:rPr>
              <a:t>Discourse level</a:t>
            </a:r>
          </a:p>
          <a:p>
            <a:pPr marL="571500" indent="-571500">
              <a:buClr>
                <a:schemeClr val="tx1"/>
              </a:buClr>
              <a:buFontTx/>
              <a:buAutoNum type="arabicPeriod"/>
            </a:pPr>
            <a:r>
              <a:rPr lang="vi-VN" sz="2600">
                <a:ea typeface="Arial Unicode MS" pitchFamily="34" charset="-128"/>
                <a:cs typeface="Arial Unicode MS" pitchFamily="34" charset="-128"/>
              </a:rPr>
              <a:t>True or False</a:t>
            </a:r>
          </a:p>
          <a:p>
            <a:pPr marL="571500" indent="-571500" eaLnBrk="1" hangingPunct="1"/>
            <a:endParaRPr lang="vi-VN" sz="2600" smtClean="0"/>
          </a:p>
        </p:txBody>
      </p:sp>
      <p:sp>
        <p:nvSpPr>
          <p:cNvPr id="27651" name="Rectangle 5"/>
          <p:cNvSpPr>
            <a:spLocks noGrp="1" noChangeArrowheads="1"/>
          </p:cNvSpPr>
          <p:nvPr>
            <p:ph type="body" sz="half" idx="2"/>
          </p:nvPr>
        </p:nvSpPr>
        <p:spPr>
          <a:xfrm>
            <a:off x="4648200" y="1600200"/>
            <a:ext cx="4495800" cy="4525963"/>
          </a:xfrm>
        </p:spPr>
        <p:txBody>
          <a:bodyPr>
            <a:normAutofit/>
          </a:bodyPr>
          <a:lstStyle/>
          <a:p>
            <a:pPr marL="514350" indent="-514350" eaLnBrk="1" hangingPunct="1">
              <a:buClr>
                <a:schemeClr val="tx1"/>
              </a:buClr>
              <a:buFont typeface="+mj-lt"/>
              <a:buAutoNum type="arabicPeriod" startAt="5"/>
            </a:pPr>
            <a:r>
              <a:rPr lang="vi-VN" sz="2600" smtClean="0">
                <a:ea typeface="Arial Unicode MS" pitchFamily="34" charset="-128"/>
                <a:cs typeface="Arial Unicode MS" pitchFamily="34" charset="-128"/>
              </a:rPr>
              <a:t>Sentence transformation</a:t>
            </a:r>
          </a:p>
          <a:p>
            <a:pPr marL="858838" lvl="1" indent="-514350" eaLnBrk="1" hangingPunct="1">
              <a:buClr>
                <a:schemeClr val="tx1"/>
              </a:buClr>
              <a:buFont typeface="+mj-lt"/>
              <a:buAutoNum type="romanUcPeriod"/>
            </a:pPr>
            <a:r>
              <a:rPr lang="vi-VN" sz="2200" smtClean="0">
                <a:ea typeface="Arial Unicode MS" pitchFamily="34" charset="-128"/>
                <a:cs typeface="Arial Unicode MS" pitchFamily="34" charset="-128"/>
              </a:rPr>
              <a:t>With prompts</a:t>
            </a:r>
          </a:p>
          <a:p>
            <a:pPr marL="763588" lvl="1" indent="-419100" eaLnBrk="1" hangingPunct="1">
              <a:buClr>
                <a:schemeClr val="tx1"/>
              </a:buClr>
              <a:buFontTx/>
              <a:buAutoNum type="romanUcPeriod"/>
            </a:pPr>
            <a:r>
              <a:rPr lang="vi-VN" sz="2200" smtClean="0">
                <a:ea typeface="Arial Unicode MS" pitchFamily="34" charset="-128"/>
                <a:cs typeface="Arial Unicode MS" pitchFamily="34" charset="-128"/>
              </a:rPr>
              <a:t>With provided cues</a:t>
            </a:r>
          </a:p>
          <a:p>
            <a:pPr marL="495300" indent="-495300" eaLnBrk="1" hangingPunct="1">
              <a:buClr>
                <a:schemeClr val="tx1"/>
              </a:buClr>
              <a:buFontTx/>
              <a:buAutoNum type="arabicPeriod" startAt="5"/>
            </a:pPr>
            <a:r>
              <a:rPr lang="vi-VN" sz="2600" smtClean="0">
                <a:ea typeface="Arial Unicode MS" pitchFamily="34" charset="-128"/>
                <a:cs typeface="Arial Unicode MS" pitchFamily="34" charset="-128"/>
              </a:rPr>
              <a:t>Word formation</a:t>
            </a:r>
          </a:p>
          <a:p>
            <a:pPr marL="495300" indent="-495300" eaLnBrk="1" hangingPunct="1">
              <a:buClr>
                <a:schemeClr val="tx1"/>
              </a:buClr>
              <a:buFontTx/>
              <a:buAutoNum type="arabicPeriod" startAt="5"/>
            </a:pPr>
            <a:r>
              <a:rPr lang="vi-VN" sz="2600" smtClean="0">
                <a:ea typeface="Arial Unicode MS" pitchFamily="34" charset="-128"/>
                <a:cs typeface="Arial Unicode MS" pitchFamily="34" charset="-128"/>
              </a:rPr>
              <a:t>Error correction</a:t>
            </a:r>
          </a:p>
          <a:p>
            <a:pPr marL="495300" indent="-495300" eaLnBrk="1" hangingPunct="1">
              <a:buClr>
                <a:schemeClr val="tx1"/>
              </a:buClr>
              <a:buFontTx/>
              <a:buAutoNum type="arabicPeriod" startAt="5"/>
            </a:pPr>
            <a:r>
              <a:rPr lang="vi-VN" sz="2600" smtClean="0">
                <a:ea typeface="Arial Unicode MS" pitchFamily="34" charset="-128"/>
                <a:cs typeface="Arial Unicode MS" pitchFamily="34" charset="-128"/>
              </a:rPr>
              <a:t>Matching</a:t>
            </a:r>
          </a:p>
          <a:p>
            <a:pPr marL="495300" indent="-495300" eaLnBrk="1" hangingPunct="1">
              <a:buClr>
                <a:schemeClr val="tx1"/>
              </a:buClr>
              <a:buFontTx/>
              <a:buAutoNum type="arabicPeriod" startAt="5"/>
            </a:pPr>
            <a:r>
              <a:rPr lang="vi-VN" sz="2600" smtClean="0">
                <a:ea typeface="Arial Unicode MS" pitchFamily="34" charset="-128"/>
                <a:cs typeface="Arial Unicode MS" pitchFamily="34" charset="-128"/>
              </a:rPr>
              <a:t>Multiple matching</a:t>
            </a:r>
          </a:p>
          <a:p>
            <a:pPr marL="495300" indent="-495300" eaLnBrk="1" hangingPunct="1"/>
            <a:endParaRPr lang="vi-VN" sz="2600" smtClean="0"/>
          </a:p>
        </p:txBody>
      </p:sp>
    </p:spTree>
    <p:extLst>
      <p:ext uri="{BB962C8B-B14F-4D97-AF65-F5344CB8AC3E}">
        <p14:creationId xmlns:p14="http://schemas.microsoft.com/office/powerpoint/2010/main" val="2326876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a:t>Terminology </a:t>
            </a:r>
            <a:endParaRPr lang="en-US"/>
          </a:p>
        </p:txBody>
      </p:sp>
      <p:sp>
        <p:nvSpPr>
          <p:cNvPr id="3" name="Content Placeholder 2"/>
          <p:cNvSpPr>
            <a:spLocks noGrp="1"/>
          </p:cNvSpPr>
          <p:nvPr>
            <p:ph idx="1"/>
          </p:nvPr>
        </p:nvSpPr>
        <p:spPr/>
        <p:txBody>
          <a:bodyPr/>
          <a:lstStyle/>
          <a:p>
            <a:r>
              <a:rPr lang="en-US"/>
              <a:t>A test is composed of a number of </a:t>
            </a:r>
            <a:r>
              <a:rPr lang="en-US" b="1" smtClean="0"/>
              <a:t>tasks</a:t>
            </a:r>
          </a:p>
          <a:p>
            <a:r>
              <a:rPr lang="en-US" smtClean="0"/>
              <a:t>An item is </a:t>
            </a:r>
            <a:r>
              <a:rPr lang="en-US"/>
              <a:t>a combination of the </a:t>
            </a:r>
            <a:r>
              <a:rPr lang="en-US" b="1"/>
              <a:t> rubric</a:t>
            </a:r>
            <a:r>
              <a:rPr lang="en-US"/>
              <a:t> , </a:t>
            </a:r>
            <a:r>
              <a:rPr lang="en-US" b="1"/>
              <a:t> input</a:t>
            </a:r>
            <a:r>
              <a:rPr lang="en-US"/>
              <a:t>  </a:t>
            </a:r>
            <a:r>
              <a:rPr lang="en-US" smtClean="0"/>
              <a:t>consisting </a:t>
            </a:r>
            <a:r>
              <a:rPr lang="en-US"/>
              <a:t>of a stimulus such as a </a:t>
            </a:r>
            <a:r>
              <a:rPr lang="en-US" b="1"/>
              <a:t> text</a:t>
            </a:r>
            <a:r>
              <a:rPr lang="en-US"/>
              <a:t> </a:t>
            </a:r>
            <a:endParaRPr lang="en-US" b="1" smtClean="0"/>
          </a:p>
          <a:p>
            <a:r>
              <a:rPr lang="en-US"/>
              <a:t>writing and </a:t>
            </a:r>
            <a:r>
              <a:rPr lang="en-US" smtClean="0"/>
              <a:t>speaking consist </a:t>
            </a:r>
            <a:r>
              <a:rPr lang="en-US"/>
              <a:t>of </a:t>
            </a:r>
            <a:r>
              <a:rPr lang="en-US" b="1"/>
              <a:t> rubric</a:t>
            </a:r>
            <a:r>
              <a:rPr lang="en-US"/>
              <a:t>,</a:t>
            </a:r>
            <a:r>
              <a:rPr lang="en-US" b="1"/>
              <a:t> input</a:t>
            </a:r>
            <a:r>
              <a:rPr lang="en-US"/>
              <a:t>  and a </a:t>
            </a:r>
            <a:r>
              <a:rPr lang="en-US" b="1"/>
              <a:t> response</a:t>
            </a:r>
            <a:r>
              <a:rPr lang="en-US"/>
              <a:t>  which is scored against a </a:t>
            </a:r>
            <a:r>
              <a:rPr lang="en-US" b="1"/>
              <a:t> rating scale</a:t>
            </a:r>
            <a:r>
              <a:rPr lang="en-US"/>
              <a:t>  or </a:t>
            </a:r>
            <a:r>
              <a:rPr lang="en-US" b="1"/>
              <a:t> set </a:t>
            </a:r>
            <a:r>
              <a:rPr lang="en-US" b="1" smtClean="0"/>
              <a:t>of criteria</a:t>
            </a:r>
          </a:p>
          <a:p>
            <a:r>
              <a:rPr lang="en-US" b="1" smtClean="0"/>
              <a:t>MCQs</a:t>
            </a:r>
            <a:r>
              <a:rPr lang="en-US" smtClean="0"/>
              <a:t> involve </a:t>
            </a:r>
            <a:r>
              <a:rPr lang="en-US" b="1" smtClean="0"/>
              <a:t>rubric</a:t>
            </a:r>
            <a:r>
              <a:rPr lang="en-US" smtClean="0"/>
              <a:t>, </a:t>
            </a:r>
            <a:r>
              <a:rPr lang="en-US" b="1" smtClean="0"/>
              <a:t>stem</a:t>
            </a:r>
            <a:r>
              <a:rPr lang="en-US" smtClean="0"/>
              <a:t>, </a:t>
            </a:r>
            <a:r>
              <a:rPr lang="en-US" b="1" smtClean="0"/>
              <a:t>options </a:t>
            </a:r>
            <a:r>
              <a:rPr lang="en-US" smtClean="0"/>
              <a:t>and </a:t>
            </a:r>
            <a:r>
              <a:rPr lang="en-US" b="1" smtClean="0"/>
              <a:t>distractions</a:t>
            </a:r>
            <a:r>
              <a:rPr lang="en-US" smtClean="0"/>
              <a:t>.</a:t>
            </a:r>
            <a:endParaRPr lang="en-US" b="1"/>
          </a:p>
        </p:txBody>
      </p:sp>
    </p:spTree>
    <p:extLst>
      <p:ext uri="{BB962C8B-B14F-4D97-AF65-F5344CB8AC3E}">
        <p14:creationId xmlns:p14="http://schemas.microsoft.com/office/powerpoint/2010/main" val="807658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WHAT TO REMEMBER IN SELECTING TEXTS FOR TESTS?</a:t>
            </a:r>
            <a:endParaRPr lang="en-US"/>
          </a:p>
        </p:txBody>
      </p:sp>
      <p:sp>
        <p:nvSpPr>
          <p:cNvPr id="3" name="Content Placeholder 2"/>
          <p:cNvSpPr>
            <a:spLocks noGrp="1"/>
          </p:cNvSpPr>
          <p:nvPr>
            <p:ph idx="1"/>
          </p:nvPr>
        </p:nvSpPr>
        <p:spPr>
          <a:xfrm>
            <a:off x="0" y="1600200"/>
            <a:ext cx="9144000" cy="5257800"/>
          </a:xfrm>
        </p:spPr>
        <p:txBody>
          <a:bodyPr>
            <a:normAutofit fontScale="92500" lnSpcReduction="10000"/>
          </a:bodyPr>
          <a:lstStyle/>
          <a:p>
            <a:pPr marL="0" indent="0" algn="just">
              <a:buNone/>
            </a:pPr>
            <a:r>
              <a:rPr lang="en-US" b="1" smtClean="0"/>
              <a:t>Authenticity:</a:t>
            </a:r>
          </a:p>
          <a:p>
            <a:pPr marL="0" indent="0" algn="just">
              <a:buNone/>
            </a:pPr>
            <a:r>
              <a:rPr lang="en-US" smtClean="0"/>
              <a:t>• make </a:t>
            </a:r>
            <a:r>
              <a:rPr lang="en-US"/>
              <a:t>use of texts, situational contexts, and tasks which simulate 'real life' without trying to replicate it exactly; </a:t>
            </a:r>
          </a:p>
          <a:p>
            <a:pPr marL="0" indent="0" algn="just">
              <a:buNone/>
            </a:pPr>
            <a:r>
              <a:rPr lang="en-US" smtClean="0"/>
              <a:t>• attempt </a:t>
            </a:r>
            <a:r>
              <a:rPr lang="en-US"/>
              <a:t>to use situations and tasks which are likely to be familiar and relevant to the intended test taker at the given level;  </a:t>
            </a:r>
          </a:p>
          <a:p>
            <a:pPr marL="0" indent="0" algn="just">
              <a:buNone/>
            </a:pPr>
            <a:r>
              <a:rPr lang="en-US" smtClean="0"/>
              <a:t>• make </a:t>
            </a:r>
            <a:r>
              <a:rPr lang="en-US"/>
              <a:t>clear, in providing contexts, the </a:t>
            </a:r>
            <a:r>
              <a:rPr lang="en-US" i="1"/>
              <a:t>purpose</a:t>
            </a:r>
            <a:r>
              <a:rPr lang="en-US"/>
              <a:t> for carrying out a particular task, as well as make clear the intended </a:t>
            </a:r>
            <a:r>
              <a:rPr lang="en-US" i="1"/>
              <a:t> audience; </a:t>
            </a:r>
            <a:endParaRPr lang="en-US"/>
          </a:p>
          <a:p>
            <a:pPr marL="0" indent="0" algn="just">
              <a:buNone/>
            </a:pPr>
            <a:r>
              <a:rPr lang="en-US" smtClean="0"/>
              <a:t>• make </a:t>
            </a:r>
            <a:r>
              <a:rPr lang="en-US"/>
              <a:t>clear the </a:t>
            </a:r>
            <a:r>
              <a:rPr lang="en-US" i="1"/>
              <a:t> criterion for success</a:t>
            </a:r>
            <a:r>
              <a:rPr lang="en-US"/>
              <a:t>  in completing the task.</a:t>
            </a:r>
          </a:p>
          <a:p>
            <a:pPr algn="just"/>
            <a:endParaRPr lang="en-US"/>
          </a:p>
        </p:txBody>
      </p:sp>
    </p:spTree>
    <p:extLst>
      <p:ext uri="{BB962C8B-B14F-4D97-AF65-F5344CB8AC3E}">
        <p14:creationId xmlns:p14="http://schemas.microsoft.com/office/powerpoint/2010/main" val="38202736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10000"/>
          </a:bodyPr>
          <a:lstStyle/>
          <a:p>
            <a:pPr marL="0" indent="0">
              <a:buNone/>
            </a:pPr>
            <a:r>
              <a:rPr lang="en-US" b="1"/>
              <a:t>Difficulty of </a:t>
            </a:r>
            <a:r>
              <a:rPr lang="en-US" b="1" smtClean="0"/>
              <a:t>texts:</a:t>
            </a:r>
          </a:p>
          <a:p>
            <a:r>
              <a:rPr lang="en-US" b="1" smtClean="0"/>
              <a:t>Linguistic </a:t>
            </a:r>
            <a:r>
              <a:rPr lang="en-US" b="1"/>
              <a:t>structure of the text </a:t>
            </a:r>
            <a:endParaRPr lang="en-US"/>
          </a:p>
          <a:p>
            <a:r>
              <a:rPr lang="en-US" b="1" smtClean="0"/>
              <a:t>The </a:t>
            </a:r>
            <a:r>
              <a:rPr lang="en-US" b="1"/>
              <a:t>context in which the text is placed </a:t>
            </a:r>
            <a:endParaRPr lang="en-US"/>
          </a:p>
          <a:p>
            <a:r>
              <a:rPr lang="en-US" b="1" smtClean="0"/>
              <a:t>The </a:t>
            </a:r>
            <a:r>
              <a:rPr lang="en-US" b="1"/>
              <a:t>content of a text </a:t>
            </a:r>
            <a:endParaRPr lang="en-US"/>
          </a:p>
          <a:p>
            <a:r>
              <a:rPr lang="en-US" b="1" smtClean="0"/>
              <a:t>The </a:t>
            </a:r>
            <a:r>
              <a:rPr lang="en-US" b="1"/>
              <a:t>type of interaction and the relationship which it creates between text and reader or listener</a:t>
            </a:r>
            <a:endParaRPr lang="en-US"/>
          </a:p>
          <a:p>
            <a:r>
              <a:rPr lang="en-US" b="1"/>
              <a:t>The issue of difficulty in listening tasks </a:t>
            </a:r>
            <a:endParaRPr lang="en-US"/>
          </a:p>
          <a:p>
            <a:r>
              <a:rPr lang="en-US" b="1"/>
              <a:t>Interaction of speakers </a:t>
            </a:r>
            <a:endParaRPr lang="en-US"/>
          </a:p>
          <a:p>
            <a:r>
              <a:rPr lang="en-US" b="1"/>
              <a:t>Time reference and context  </a:t>
            </a:r>
            <a:endParaRPr lang="en-US"/>
          </a:p>
          <a:p>
            <a:r>
              <a:rPr lang="en-US" b="1"/>
              <a:t>Language  </a:t>
            </a:r>
            <a:endParaRPr lang="en-US"/>
          </a:p>
          <a:p>
            <a:endParaRPr lang="en-US" b="1"/>
          </a:p>
        </p:txBody>
      </p:sp>
    </p:spTree>
    <p:extLst>
      <p:ext uri="{BB962C8B-B14F-4D97-AF65-F5344CB8AC3E}">
        <p14:creationId xmlns:p14="http://schemas.microsoft.com/office/powerpoint/2010/main" val="40966047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WHAT TO REMEMBER WHEN DECIDING ON THE TYPE OF AN ITEMS?</a:t>
            </a:r>
            <a:endParaRPr lang="en-US"/>
          </a:p>
        </p:txBody>
      </p:sp>
      <p:sp>
        <p:nvSpPr>
          <p:cNvPr id="3" name="Content Placeholder 2"/>
          <p:cNvSpPr>
            <a:spLocks noGrp="1"/>
          </p:cNvSpPr>
          <p:nvPr>
            <p:ph idx="1"/>
          </p:nvPr>
        </p:nvSpPr>
        <p:spPr/>
        <p:txBody>
          <a:bodyPr>
            <a:normAutofit/>
          </a:bodyPr>
          <a:lstStyle/>
          <a:p>
            <a:r>
              <a:rPr lang="en-US" sz="4000" smtClean="0"/>
              <a:t>Discrete point or text based?</a:t>
            </a:r>
          </a:p>
          <a:p>
            <a:r>
              <a:rPr lang="en-US" sz="4000" smtClean="0"/>
              <a:t>Skills? (perceptive or reproductive)</a:t>
            </a:r>
          </a:p>
          <a:p>
            <a:r>
              <a:rPr lang="en-US" sz="4000" smtClean="0"/>
              <a:t>Objective or subjective?</a:t>
            </a:r>
          </a:p>
          <a:p>
            <a:r>
              <a:rPr lang="en-US" sz="4000" smtClean="0"/>
              <a:t>Selection or response items?</a:t>
            </a:r>
            <a:endParaRPr lang="en-US" sz="4000"/>
          </a:p>
        </p:txBody>
      </p:sp>
    </p:spTree>
    <p:extLst>
      <p:ext uri="{BB962C8B-B14F-4D97-AF65-F5344CB8AC3E}">
        <p14:creationId xmlns:p14="http://schemas.microsoft.com/office/powerpoint/2010/main" val="39128461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smtClean="0"/>
              <a:t>A FEW GENERAL RULES</a:t>
            </a:r>
            <a:endParaRPr lang="en-US"/>
          </a:p>
        </p:txBody>
      </p:sp>
      <p:sp>
        <p:nvSpPr>
          <p:cNvPr id="3" name="Content Placeholder 2"/>
          <p:cNvSpPr>
            <a:spLocks noGrp="1"/>
          </p:cNvSpPr>
          <p:nvPr>
            <p:ph idx="1"/>
          </p:nvPr>
        </p:nvSpPr>
        <p:spPr>
          <a:xfrm>
            <a:off x="76200" y="1371600"/>
            <a:ext cx="8991600" cy="5486400"/>
          </a:xfrm>
        </p:spPr>
        <p:txBody>
          <a:bodyPr>
            <a:normAutofit fontScale="85000" lnSpcReduction="10000"/>
          </a:bodyPr>
          <a:lstStyle/>
          <a:p>
            <a:r>
              <a:rPr lang="en-US" smtClean="0"/>
              <a:t>Items </a:t>
            </a:r>
            <a:r>
              <a:rPr lang="en-US"/>
              <a:t>should always attempt to test salient information </a:t>
            </a:r>
          </a:p>
          <a:p>
            <a:r>
              <a:rPr lang="en-US" smtClean="0"/>
              <a:t>Normal </a:t>
            </a:r>
            <a:r>
              <a:rPr lang="en-US"/>
              <a:t>grammatical conventions should be followed </a:t>
            </a:r>
          </a:p>
          <a:p>
            <a:r>
              <a:rPr lang="en-US" smtClean="0"/>
              <a:t>When </a:t>
            </a:r>
            <a:r>
              <a:rPr lang="en-US"/>
              <a:t>a new item type is used, an example should be provided (unless the procedure is so simple that this is unnecessary) </a:t>
            </a:r>
          </a:p>
          <a:p>
            <a:r>
              <a:rPr lang="en-US" smtClean="0"/>
              <a:t>With </a:t>
            </a:r>
            <a:r>
              <a:rPr lang="en-US"/>
              <a:t>text-based items it must be necessary to read and understand the text in order to arrive at the correct answer - it should not be possible to answer correctly by using background or general knowledge only </a:t>
            </a:r>
          </a:p>
          <a:p>
            <a:r>
              <a:rPr lang="en-US" smtClean="0"/>
              <a:t>Text-based </a:t>
            </a:r>
            <a:r>
              <a:rPr lang="en-US"/>
              <a:t>items may be placed before or after the text, but those placed before should test an overview of the text, while those placed after the text may require more detailed reading or ask for conclusions to be drawn.     </a:t>
            </a:r>
          </a:p>
          <a:p>
            <a:endParaRPr lang="en-US"/>
          </a:p>
        </p:txBody>
      </p:sp>
    </p:spTree>
    <p:extLst>
      <p:ext uri="{BB962C8B-B14F-4D97-AF65-F5344CB8AC3E}">
        <p14:creationId xmlns:p14="http://schemas.microsoft.com/office/powerpoint/2010/main" val="40558542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a:t>MULTIPLE CHOICE AND OTHER SELECTION ITEM TYPES</a:t>
            </a:r>
            <a:endParaRPr lang="en-US"/>
          </a:p>
        </p:txBody>
      </p:sp>
      <p:sp>
        <p:nvSpPr>
          <p:cNvPr id="3" name="Content Placeholder 2"/>
          <p:cNvSpPr>
            <a:spLocks noGrp="1"/>
          </p:cNvSpPr>
          <p:nvPr>
            <p:ph idx="1"/>
          </p:nvPr>
        </p:nvSpPr>
        <p:spPr>
          <a:xfrm>
            <a:off x="152400" y="1600200"/>
            <a:ext cx="8915400" cy="5181600"/>
          </a:xfrm>
        </p:spPr>
        <p:txBody>
          <a:bodyPr>
            <a:normAutofit lnSpcReduction="10000"/>
          </a:bodyPr>
          <a:lstStyle/>
          <a:p>
            <a:pPr marL="0" indent="0">
              <a:buNone/>
            </a:pPr>
            <a:r>
              <a:rPr lang="en-US" smtClean="0"/>
              <a:t>Advantages:</a:t>
            </a:r>
          </a:p>
          <a:p>
            <a:pPr marL="0" indent="0">
              <a:buNone/>
            </a:pPr>
            <a:r>
              <a:rPr lang="en-US"/>
              <a:t>• </a:t>
            </a:r>
            <a:r>
              <a:rPr lang="en-US" smtClean="0"/>
              <a:t>familiar </a:t>
            </a:r>
            <a:r>
              <a:rPr lang="en-US"/>
              <a:t>to nearly all candidates in all places </a:t>
            </a:r>
          </a:p>
          <a:p>
            <a:pPr marL="0" indent="0">
              <a:buNone/>
            </a:pPr>
            <a:r>
              <a:rPr lang="en-US"/>
              <a:t>• independent of writing ability </a:t>
            </a:r>
          </a:p>
          <a:p>
            <a:pPr marL="0" indent="0">
              <a:buNone/>
            </a:pPr>
            <a:r>
              <a:rPr lang="en-US" smtClean="0"/>
              <a:t>• easy </a:t>
            </a:r>
            <a:r>
              <a:rPr lang="en-US"/>
              <a:t>and quick to mark, lending themselves easily to the use of a template or Optical Mark Reader </a:t>
            </a:r>
          </a:p>
          <a:p>
            <a:pPr marL="0" indent="0">
              <a:buNone/>
            </a:pPr>
            <a:r>
              <a:rPr lang="en-US"/>
              <a:t>• capable of being objectively scored </a:t>
            </a:r>
          </a:p>
          <a:p>
            <a:pPr marL="0" indent="0">
              <a:buNone/>
            </a:pPr>
            <a:r>
              <a:rPr lang="en-US"/>
              <a:t>• economical of the candidate's time, so that many can be attempted in a short period and a range of objectives covered, adding to the reliability of the test.</a:t>
            </a:r>
          </a:p>
        </p:txBody>
      </p:sp>
    </p:spTree>
    <p:extLst>
      <p:ext uri="{BB962C8B-B14F-4D97-AF65-F5344CB8AC3E}">
        <p14:creationId xmlns:p14="http://schemas.microsoft.com/office/powerpoint/2010/main" val="524695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76200" y="1600200"/>
            <a:ext cx="9067800" cy="5257800"/>
          </a:xfrm>
        </p:spPr>
        <p:txBody>
          <a:bodyPr>
            <a:normAutofit fontScale="92500" lnSpcReduction="10000"/>
          </a:bodyPr>
          <a:lstStyle/>
          <a:p>
            <a:pPr marL="0" indent="0">
              <a:buNone/>
            </a:pPr>
            <a:r>
              <a:rPr lang="en-US" smtClean="0"/>
              <a:t>Disadvantages:</a:t>
            </a:r>
          </a:p>
          <a:p>
            <a:pPr marL="0" indent="0">
              <a:buNone/>
            </a:pPr>
            <a:r>
              <a:rPr lang="en-US"/>
              <a:t>• </a:t>
            </a:r>
            <a:r>
              <a:rPr lang="en-US" smtClean="0"/>
              <a:t>tests </a:t>
            </a:r>
            <a:r>
              <a:rPr lang="en-US"/>
              <a:t>of recognition rather than production </a:t>
            </a:r>
          </a:p>
          <a:p>
            <a:pPr marL="0" indent="0">
              <a:buNone/>
            </a:pPr>
            <a:r>
              <a:rPr lang="en-US"/>
              <a:t>• limited in the range of what they can test </a:t>
            </a:r>
          </a:p>
          <a:p>
            <a:pPr marL="0" indent="0">
              <a:buNone/>
            </a:pPr>
            <a:r>
              <a:rPr lang="en-US"/>
              <a:t>• incapable of </a:t>
            </a:r>
            <a:r>
              <a:rPr lang="en-US" smtClean="0"/>
              <a:t>SS expressing </a:t>
            </a:r>
            <a:r>
              <a:rPr lang="en-US"/>
              <a:t>a wide range of abilities </a:t>
            </a:r>
          </a:p>
          <a:p>
            <a:pPr marL="0" indent="0">
              <a:buNone/>
            </a:pPr>
            <a:r>
              <a:rPr lang="en-US"/>
              <a:t>• dependent, in many cases, on reading ability </a:t>
            </a:r>
          </a:p>
          <a:p>
            <a:pPr marL="0" indent="0">
              <a:buNone/>
            </a:pPr>
            <a:r>
              <a:rPr lang="en-US"/>
              <a:t>• affected by </a:t>
            </a:r>
            <a:r>
              <a:rPr lang="en-US" smtClean="0"/>
              <a:t>guesswork</a:t>
            </a:r>
            <a:endParaRPr lang="en-US"/>
          </a:p>
          <a:p>
            <a:pPr marL="0" indent="0">
              <a:buNone/>
            </a:pPr>
            <a:r>
              <a:rPr lang="en-US"/>
              <a:t>• very difficult and time consuming to write successfully </a:t>
            </a:r>
          </a:p>
          <a:p>
            <a:pPr marL="0" indent="0">
              <a:buNone/>
            </a:pPr>
            <a:r>
              <a:rPr lang="en-US"/>
              <a:t>• capable of leading to poor classroom practice, if teaching focuses too intensively on preparation for tackling this sort of test item. </a:t>
            </a:r>
          </a:p>
        </p:txBody>
      </p:sp>
    </p:spTree>
    <p:extLst>
      <p:ext uri="{BB962C8B-B14F-4D97-AF65-F5344CB8AC3E}">
        <p14:creationId xmlns:p14="http://schemas.microsoft.com/office/powerpoint/2010/main" val="3522577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133600"/>
            <a:ext cx="8229600" cy="1143000"/>
          </a:xfrm>
        </p:spPr>
        <p:txBody>
          <a:bodyPr>
            <a:normAutofit/>
          </a:bodyPr>
          <a:lstStyle/>
          <a:p>
            <a:r>
              <a:rPr lang="en-US" sz="6600" smtClean="0"/>
              <a:t>MCQs</a:t>
            </a:r>
            <a:endParaRPr lang="en-US" sz="6600"/>
          </a:p>
        </p:txBody>
      </p:sp>
      <p:sp>
        <p:nvSpPr>
          <p:cNvPr id="3" name="Content Placeholder 2"/>
          <p:cNvSpPr>
            <a:spLocks noGrp="1"/>
          </p:cNvSpPr>
          <p:nvPr>
            <p:ph idx="1"/>
          </p:nvPr>
        </p:nvSpPr>
        <p:spPr>
          <a:xfrm>
            <a:off x="76200" y="76200"/>
            <a:ext cx="9067800" cy="6781800"/>
          </a:xfrm>
        </p:spPr>
        <p:txBody>
          <a:bodyPr>
            <a:normAutofit fontScale="92500" lnSpcReduction="10000"/>
          </a:bodyPr>
          <a:lstStyle/>
          <a:p>
            <a:pPr marL="0" indent="0">
              <a:buNone/>
            </a:pPr>
            <a:r>
              <a:rPr lang="en-US"/>
              <a:t>• The item should measure one important point. </a:t>
            </a:r>
          </a:p>
          <a:p>
            <a:pPr marL="0" indent="0">
              <a:buNone/>
            </a:pPr>
            <a:r>
              <a:rPr lang="en-US"/>
              <a:t>• Items should not be interdependent i.e. the answer to one item should not influence the answer to another. </a:t>
            </a:r>
          </a:p>
          <a:p>
            <a:pPr marL="0" indent="0">
              <a:buNone/>
            </a:pPr>
            <a:r>
              <a:rPr lang="en-US"/>
              <a:t>•There should be only one correct option, and its status as key must be clear and unambiguous. </a:t>
            </a:r>
          </a:p>
          <a:p>
            <a:pPr marL="0" indent="0">
              <a:buNone/>
            </a:pPr>
            <a:r>
              <a:rPr lang="en-US"/>
              <a:t>• The distractors, while being incorrect, should be plausible enough to distract weak candidates. </a:t>
            </a:r>
          </a:p>
          <a:p>
            <a:pPr marL="0" indent="0">
              <a:buNone/>
            </a:pPr>
            <a:r>
              <a:rPr lang="en-US"/>
              <a:t>• Options should form a coherent set of alternatives; there should not be three similar-looking options and one which stands out as different from the others.  </a:t>
            </a:r>
          </a:p>
          <a:p>
            <a:pPr marL="0" indent="0">
              <a:buNone/>
            </a:pPr>
            <a:r>
              <a:rPr lang="en-US"/>
              <a:t>• Where the options complete a stem, each should form a grammatically correct sentence. Similarly, in discrete items, grammatically nonsensical forms should not be invented as distractors.  </a:t>
            </a:r>
          </a:p>
        </p:txBody>
      </p:sp>
    </p:spTree>
    <p:extLst>
      <p:ext uri="{BB962C8B-B14F-4D97-AF65-F5344CB8AC3E}">
        <p14:creationId xmlns:p14="http://schemas.microsoft.com/office/powerpoint/2010/main" val="2348686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467</TotalTime>
  <Words>1028</Words>
  <Application>Microsoft Office PowerPoint</Application>
  <PresentationFormat>On-screen Show (4:3)</PresentationFormat>
  <Paragraphs>84</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ITEM WRITING</vt:lpstr>
      <vt:lpstr>Terminology </vt:lpstr>
      <vt:lpstr>WHAT TO REMEMBER IN SELECTING TEXTS FOR TESTS?</vt:lpstr>
      <vt:lpstr>PowerPoint Presentation</vt:lpstr>
      <vt:lpstr>WHAT TO REMEMBER WHEN DECIDING ON THE TYPE OF AN ITEMS?</vt:lpstr>
      <vt:lpstr>A FEW GENERAL RULES</vt:lpstr>
      <vt:lpstr>MULTIPLE CHOICE AND OTHER SELECTION ITEM TYPES</vt:lpstr>
      <vt:lpstr>PowerPoint Presentation</vt:lpstr>
      <vt:lpstr>MCQs</vt:lpstr>
      <vt:lpstr>PowerPoint Presentation</vt:lpstr>
      <vt:lpstr>GAP-FILLINGs</vt:lpstr>
      <vt:lpstr>TASKS</vt:lpstr>
      <vt:lpstr>Test Items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ITEM WRITING</dc:title>
  <dc:creator>a</dc:creator>
  <cp:lastModifiedBy>a</cp:lastModifiedBy>
  <cp:revision>5</cp:revision>
  <dcterms:created xsi:type="dcterms:W3CDTF">2016-12-09T23:40:44Z</dcterms:created>
  <dcterms:modified xsi:type="dcterms:W3CDTF">2016-12-11T02:10:31Z</dcterms:modified>
</cp:coreProperties>
</file>